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</p:sldMasterIdLst>
  <p:notesMasterIdLst>
    <p:notesMasterId r:id="rId41"/>
  </p:notesMasterIdLst>
  <p:sldIdLst>
    <p:sldId id="257" r:id="rId2"/>
    <p:sldId id="270" r:id="rId3"/>
    <p:sldId id="290" r:id="rId4"/>
    <p:sldId id="296" r:id="rId5"/>
    <p:sldId id="297" r:id="rId6"/>
    <p:sldId id="294" r:id="rId7"/>
    <p:sldId id="295" r:id="rId8"/>
    <p:sldId id="292" r:id="rId9"/>
    <p:sldId id="291" r:id="rId10"/>
    <p:sldId id="293" r:id="rId11"/>
    <p:sldId id="300" r:id="rId12"/>
    <p:sldId id="299" r:id="rId13"/>
    <p:sldId id="301" r:id="rId14"/>
    <p:sldId id="302" r:id="rId15"/>
    <p:sldId id="298" r:id="rId16"/>
    <p:sldId id="274" r:id="rId17"/>
    <p:sldId id="286" r:id="rId18"/>
    <p:sldId id="287" r:id="rId19"/>
    <p:sldId id="284" r:id="rId20"/>
    <p:sldId id="4706" r:id="rId21"/>
    <p:sldId id="4739" r:id="rId22"/>
    <p:sldId id="4707" r:id="rId23"/>
    <p:sldId id="4744" r:id="rId24"/>
    <p:sldId id="4708" r:id="rId25"/>
    <p:sldId id="4740" r:id="rId26"/>
    <p:sldId id="4741" r:id="rId27"/>
    <p:sldId id="285" r:id="rId28"/>
    <p:sldId id="303" r:id="rId29"/>
    <p:sldId id="275" r:id="rId30"/>
    <p:sldId id="283" r:id="rId31"/>
    <p:sldId id="278" r:id="rId32"/>
    <p:sldId id="276" r:id="rId33"/>
    <p:sldId id="280" r:id="rId34"/>
    <p:sldId id="282" r:id="rId35"/>
    <p:sldId id="281" r:id="rId36"/>
    <p:sldId id="277" r:id="rId37"/>
    <p:sldId id="288" r:id="rId38"/>
    <p:sldId id="289" r:id="rId39"/>
    <p:sldId id="27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6" autoAdjust="0"/>
    <p:restoredTop sz="94660"/>
  </p:normalViewPr>
  <p:slideViewPr>
    <p:cSldViewPr snapToGrid="0">
      <p:cViewPr>
        <p:scale>
          <a:sx n="86" d="100"/>
          <a:sy n="86" d="100"/>
        </p:scale>
        <p:origin x="48" y="1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5CDF7F7E-F815-4845-9F25-6AA55375E7FC}" type="datetimeFigureOut">
              <a:rPr lang="en-US" smtClean="0"/>
              <a:pPr/>
              <a:t>11/7/2025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Calibri Light" panose="020F0302020204030204" pitchFamily="34" charset="0"/>
              </a:defRPr>
            </a:lvl1pPr>
          </a:lstStyle>
          <a:p>
            <a:fld id="{BD503204-0D85-4D43-9361-EE939A533DB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970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Calibri Light" panose="020F030202020403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6083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736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7091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Calibri Light" panose="020F0302020204030204" pitchFamily="34" charset="0"/>
                <a:ea typeface="+mj-ea"/>
                <a:cs typeface="+mj-cs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09405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4558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605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4142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557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3558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>
  <p:cSld name="1_Blank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6"/>
          <p:cNvSpPr txBox="1">
            <a:spLocks noGrp="1"/>
          </p:cNvSpPr>
          <p:nvPr>
            <p:ph type="title"/>
          </p:nvPr>
        </p:nvSpPr>
        <p:spPr>
          <a:xfrm>
            <a:off x="304800" y="183092"/>
            <a:ext cx="5486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latin typeface="Calibri Light" panose="020F0302020204030204" pitchFamily="34" charset="0"/>
                <a:cs typeface="Calibri Light" panose="020F0302020204030204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945049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281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0390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35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319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3582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89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92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BE7BA9-91CD-41CC-B7FA-68F96BC9FFCB}" type="datetimeFigureOut">
              <a:rPr lang="en-US" smtClean="0"/>
              <a:t>11/7/2025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8FF577-10E9-484E-8F87-B30A3AFE5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1002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D2BE7BA9-91CD-41CC-B7FA-68F96BC9FFCB}" type="datetimeFigureOut">
              <a:rPr lang="en-US" smtClean="0"/>
              <a:pPr/>
              <a:t>11/7/2025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028FF577-10E9-484E-8F87-B30A3AFE558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3214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Calibri Light" panose="020F0302020204030204" pitchFamily="34" charset="0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"/>
          <p:cNvSpPr txBox="1"/>
          <p:nvPr/>
        </p:nvSpPr>
        <p:spPr>
          <a:xfrm>
            <a:off x="1036320" y="2314683"/>
            <a:ext cx="10226040" cy="13429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8400" tIns="28400" rIns="28400" bIns="28400" anchor="ctr" anchorCtr="0">
            <a:noAutofit/>
          </a:bodyPr>
          <a:lstStyle/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en-GB" sz="4800" b="1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Feature Selection in Machine Learning</a:t>
            </a:r>
          </a:p>
          <a:p>
            <a:pPr algn="ctr">
              <a:spcBef>
                <a:spcPts val="133"/>
              </a:spcBef>
              <a:buClr>
                <a:schemeClr val="dk1"/>
              </a:buClr>
              <a:buSzPts val="1100"/>
            </a:pPr>
            <a:r>
              <a:rPr lang="en-GB" sz="4800" b="1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for </a:t>
            </a:r>
            <a:r>
              <a:rPr lang="en-GB" sz="4800" b="1" dirty="0" err="1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BioMedical</a:t>
            </a:r>
            <a:r>
              <a:rPr lang="en-GB" sz="4800" b="1" dirty="0">
                <a:solidFill>
                  <a:srgbClr val="FFFFFF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Times New Roman"/>
              </a:rPr>
              <a:t> Data</a:t>
            </a:r>
            <a:endParaRPr lang="vi-VN" sz="48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7" name="Google Shape;67;p1"/>
          <p:cNvSpPr txBox="1"/>
          <p:nvPr/>
        </p:nvSpPr>
        <p:spPr>
          <a:xfrm>
            <a:off x="5437414" y="4457608"/>
            <a:ext cx="5459186" cy="153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Nov 07 2025</a:t>
            </a:r>
          </a:p>
          <a:p>
            <a:pPr algn="r"/>
            <a:r>
              <a:rPr lang="en-US" sz="2400" b="1" dirty="0" err="1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Giảng</a:t>
            </a:r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 </a:t>
            </a:r>
            <a:r>
              <a:rPr lang="en-US" sz="2400" b="1" dirty="0" err="1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viên</a:t>
            </a:r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: TS. Lưu Phúc Lợi</a:t>
            </a:r>
          </a:p>
          <a:p>
            <a:pPr algn="r"/>
            <a:r>
              <a:rPr lang="en-US" sz="2400" b="1" dirty="0">
                <a:solidFill>
                  <a:schemeClr val="lt1"/>
                </a:solidFill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Email: Luu.p.loi@googlemail.com</a:t>
            </a:r>
          </a:p>
          <a:p>
            <a:pPr algn="r"/>
            <a:r>
              <a:rPr lang="en-GB" sz="2400" b="1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Zalo</a:t>
            </a:r>
            <a:r>
              <a:rPr lang="en-GB" sz="24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: 0901802182</a:t>
            </a:r>
            <a:endParaRPr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D7A41E-5CD4-5F62-26CF-F84C3168D074}"/>
              </a:ext>
            </a:extLst>
          </p:cNvPr>
          <p:cNvSpPr txBox="1"/>
          <p:nvPr/>
        </p:nvSpPr>
        <p:spPr>
          <a:xfrm>
            <a:off x="2028305" y="6365111"/>
            <a:ext cx="983672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50" dirty="0"/>
              <a:t>https://vi.wikipedia.org/wiki/C%E1%BB%95_h%E1%BB%8Dng#/media/T%E1%BA%ADp_tin:Illu01_head_neck_vi.jpg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39B83AC1-764F-B3C5-36DB-A34A4A10A6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521" y="1475247"/>
            <a:ext cx="4222865" cy="4282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1623C22-C124-97E5-D98B-18206103ADED}"/>
              </a:ext>
            </a:extLst>
          </p:cNvPr>
          <p:cNvSpPr txBox="1"/>
          <p:nvPr/>
        </p:nvSpPr>
        <p:spPr>
          <a:xfrm>
            <a:off x="2959330" y="189407"/>
            <a:ext cx="60960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BlinkMacSystemFont"/>
              </a:rPr>
              <a:t>O</a:t>
            </a:r>
            <a:r>
              <a:rPr lang="en-GB" sz="3200" b="1" i="0" dirty="0">
                <a:effectLst/>
                <a:latin typeface="BlinkMacSystemFont"/>
              </a:rPr>
              <a:t>ral </a:t>
            </a:r>
            <a:r>
              <a:rPr lang="en-GB" sz="3200" b="1" dirty="0">
                <a:latin typeface="BlinkMacSystemFont"/>
              </a:rPr>
              <a:t>C</a:t>
            </a:r>
            <a:r>
              <a:rPr lang="en-GB" sz="3200" b="1" i="0" dirty="0">
                <a:effectLst/>
                <a:latin typeface="BlinkMacSystemFont"/>
              </a:rPr>
              <a:t>avity and Pharyngeal </a:t>
            </a:r>
            <a:r>
              <a:rPr lang="en-GB" sz="3200" b="1" dirty="0">
                <a:latin typeface="BlinkMacSystemFont"/>
              </a:rPr>
              <a:t>C</a:t>
            </a:r>
            <a:r>
              <a:rPr lang="en-GB" sz="3200" b="1" i="0" dirty="0">
                <a:effectLst/>
                <a:latin typeface="BlinkMacSystemFont"/>
              </a:rPr>
              <a:t>ancer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145641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D7A41E-5CD4-5F62-26CF-F84C3168D074}"/>
              </a:ext>
            </a:extLst>
          </p:cNvPr>
          <p:cNvSpPr txBox="1"/>
          <p:nvPr/>
        </p:nvSpPr>
        <p:spPr>
          <a:xfrm>
            <a:off x="4123113" y="6365111"/>
            <a:ext cx="774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https://www.nature.com/articles/ng.3685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370CE3-C79E-7DE3-9A41-1A6EE7725F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597" y="976773"/>
            <a:ext cx="11216640" cy="4699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469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7A41E-5CD4-5F62-26CF-F84C3168D074}"/>
              </a:ext>
            </a:extLst>
          </p:cNvPr>
          <p:cNvSpPr txBox="1"/>
          <p:nvPr/>
        </p:nvSpPr>
        <p:spPr>
          <a:xfrm>
            <a:off x="4123113" y="6365111"/>
            <a:ext cx="774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https://www.nature.com/articles/ng.3685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E3A801-8475-C2DA-DBD4-518F017BA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967" y="401074"/>
            <a:ext cx="8658504" cy="570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53664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7A41E-5CD4-5F62-26CF-F84C3168D074}"/>
              </a:ext>
            </a:extLst>
          </p:cNvPr>
          <p:cNvSpPr txBox="1"/>
          <p:nvPr/>
        </p:nvSpPr>
        <p:spPr>
          <a:xfrm>
            <a:off x="4123113" y="6365111"/>
            <a:ext cx="774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https://opengwas.io/datasets/ieu-b-89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931DD6-D28A-6DB4-C968-884C21E5C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9857" y="401074"/>
            <a:ext cx="9637650" cy="5689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9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5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7A41E-5CD4-5F62-26CF-F84C3168D074}"/>
              </a:ext>
            </a:extLst>
          </p:cNvPr>
          <p:cNvSpPr txBox="1"/>
          <p:nvPr/>
        </p:nvSpPr>
        <p:spPr>
          <a:xfrm>
            <a:off x="4123113" y="6365111"/>
            <a:ext cx="774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https://opengwas.io/datasets/ieu-b-89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971154-B668-B317-C743-A1F71D81B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304" y="1740399"/>
            <a:ext cx="8446522" cy="42158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49AA91-3F15-DFDE-3BB3-A038F3645F63}"/>
              </a:ext>
            </a:extLst>
          </p:cNvPr>
          <p:cNvSpPr txBox="1"/>
          <p:nvPr/>
        </p:nvSpPr>
        <p:spPr>
          <a:xfrm>
            <a:off x="1933304" y="611657"/>
            <a:ext cx="84465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3200" b="1" dirty="0">
                <a:latin typeface="BlinkMacSystemFont"/>
              </a:rPr>
              <a:t>SNP - O</a:t>
            </a:r>
            <a:r>
              <a:rPr lang="en-GB" sz="3200" b="1" i="0" dirty="0">
                <a:effectLst/>
                <a:latin typeface="BlinkMacSystemFont"/>
              </a:rPr>
              <a:t>ral </a:t>
            </a:r>
            <a:r>
              <a:rPr lang="en-GB" sz="3200" b="1" dirty="0">
                <a:latin typeface="BlinkMacSystemFont"/>
              </a:rPr>
              <a:t>C</a:t>
            </a:r>
            <a:r>
              <a:rPr lang="en-GB" sz="3200" b="1" i="0" dirty="0">
                <a:effectLst/>
                <a:latin typeface="BlinkMacSystemFont"/>
              </a:rPr>
              <a:t>avity and Pharyngeal </a:t>
            </a:r>
            <a:r>
              <a:rPr lang="en-GB" sz="3200" b="1" dirty="0">
                <a:latin typeface="BlinkMacSystemFont"/>
              </a:rPr>
              <a:t>C</a:t>
            </a:r>
            <a:r>
              <a:rPr lang="en-GB" sz="3200" b="1" i="0" dirty="0">
                <a:effectLst/>
                <a:latin typeface="BlinkMacSystemFont"/>
              </a:rPr>
              <a:t>ancer Dataset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7879056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783109" y="212432"/>
            <a:ext cx="10348687" cy="52441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000" b="1" dirty="0">
                <a:latin typeface="BlinkMacSystemFont"/>
              </a:rPr>
              <a:t>SNP - O</a:t>
            </a:r>
            <a:r>
              <a:rPr lang="en-GB" sz="4000" b="1" i="0" dirty="0">
                <a:effectLst/>
                <a:latin typeface="BlinkMacSystemFont"/>
              </a:rPr>
              <a:t>ral </a:t>
            </a:r>
            <a:r>
              <a:rPr lang="en-GB" sz="4000" b="1" dirty="0">
                <a:latin typeface="BlinkMacSystemFont"/>
              </a:rPr>
              <a:t>C</a:t>
            </a:r>
            <a:r>
              <a:rPr lang="en-GB" sz="4000" b="1" i="0" dirty="0">
                <a:effectLst/>
                <a:latin typeface="BlinkMacSystemFont"/>
              </a:rPr>
              <a:t>avity and Pharyngeal </a:t>
            </a:r>
            <a:r>
              <a:rPr lang="en-GB" sz="4000" b="1" dirty="0">
                <a:latin typeface="BlinkMacSystemFont"/>
              </a:rPr>
              <a:t>C</a:t>
            </a:r>
            <a:r>
              <a:rPr lang="en-GB" sz="4000" b="1" i="0" dirty="0">
                <a:effectLst/>
                <a:latin typeface="BlinkMacSystemFont"/>
              </a:rPr>
              <a:t>ancer Dataset</a:t>
            </a:r>
            <a:endParaRPr lang="en-US" sz="4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D7A41E-5CD4-5F62-26CF-F84C3168D074}"/>
              </a:ext>
            </a:extLst>
          </p:cNvPr>
          <p:cNvSpPr txBox="1"/>
          <p:nvPr/>
        </p:nvSpPr>
        <p:spPr>
          <a:xfrm>
            <a:off x="4123113" y="6365111"/>
            <a:ext cx="774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https://opengwas.io/datasets/ieu-b-89#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AA4E19-AA10-BB5F-B27D-EB0EA79E1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592" y="829842"/>
            <a:ext cx="9980815" cy="5349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749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E25A75-FDA8-40CE-2559-CC430794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229" y="2550459"/>
            <a:ext cx="9404723" cy="1400530"/>
          </a:xfrm>
        </p:spPr>
        <p:txBody>
          <a:bodyPr/>
          <a:lstStyle/>
          <a:p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Feature Selection</a:t>
            </a:r>
            <a:endParaRPr 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257483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Types Of Machine Learning Techniques (Model Structure Based)">
            <a:extLst>
              <a:ext uri="{FF2B5EF4-FFF2-40B4-BE49-F238E27FC236}">
                <a16:creationId xmlns:a16="http://schemas.microsoft.com/office/drawing/2014/main" id="{275AAD57-C3F1-F473-95B7-AFE751C5E5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029" y="1081174"/>
            <a:ext cx="10356683" cy="4349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39200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11A6F-B9C8-31EC-E67B-3F7BD1FFE5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82" y="398099"/>
            <a:ext cx="10897496" cy="1400530"/>
          </a:xfrm>
        </p:spPr>
        <p:txBody>
          <a:bodyPr/>
          <a:lstStyle/>
          <a:p>
            <a:pPr algn="ctr"/>
            <a:r>
              <a:rPr lang="en-GB" sz="4000" b="1" dirty="0"/>
              <a:t>Supervise Learning: regression or classification</a:t>
            </a:r>
            <a:endParaRPr lang="en-US" sz="40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42389EB-E01F-E0B5-C637-478C6D6A1F91}"/>
              </a:ext>
            </a:extLst>
          </p:cNvPr>
          <p:cNvGrpSpPr/>
          <p:nvPr/>
        </p:nvGrpSpPr>
        <p:grpSpPr>
          <a:xfrm>
            <a:off x="2787535" y="1669391"/>
            <a:ext cx="6623847" cy="4326855"/>
            <a:chOff x="2384612" y="2151529"/>
            <a:chExt cx="4208067" cy="2324847"/>
          </a:xfrm>
        </p:grpSpPr>
        <p:pic>
          <p:nvPicPr>
            <p:cNvPr id="5" name="Picture 4" descr="design_matrix">
              <a:extLst>
                <a:ext uri="{FF2B5EF4-FFF2-40B4-BE49-F238E27FC236}">
                  <a16:creationId xmlns:a16="http://schemas.microsoft.com/office/drawing/2014/main" id="{EFCCAAE0-3FA0-3326-2171-93A0CABB33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612" y="2151529"/>
              <a:ext cx="4208067" cy="232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4038601-862C-6DFA-55DF-65E3B855FAD4}"/>
                </a:ext>
              </a:extLst>
            </p:cNvPr>
            <p:cNvSpPr/>
            <p:nvPr/>
          </p:nvSpPr>
          <p:spPr>
            <a:xfrm>
              <a:off x="2623671" y="2199341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76D234F-4C5F-A440-D49E-F9DA925B4A23}"/>
                </a:ext>
              </a:extLst>
            </p:cNvPr>
            <p:cNvSpPr/>
            <p:nvPr/>
          </p:nvSpPr>
          <p:spPr>
            <a:xfrm>
              <a:off x="2650571" y="2560911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DF48A37-0CA3-170D-F472-CEE2846068A8}"/>
                </a:ext>
              </a:extLst>
            </p:cNvPr>
            <p:cNvSpPr/>
            <p:nvPr/>
          </p:nvSpPr>
          <p:spPr>
            <a:xfrm>
              <a:off x="2599770" y="3316924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02A0E4-568D-F11A-A951-EB3A732BABD7}"/>
                </a:ext>
              </a:extLst>
            </p:cNvPr>
            <p:cNvSpPr/>
            <p:nvPr/>
          </p:nvSpPr>
          <p:spPr>
            <a:xfrm>
              <a:off x="2659536" y="3956406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43884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7BFF-111C-24A4-8543-CC1FD6313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10459693" cy="1400530"/>
          </a:xfrm>
        </p:spPr>
        <p:txBody>
          <a:bodyPr/>
          <a:lstStyle/>
          <a:p>
            <a:r>
              <a:rPr lang="en-GB" dirty="0" err="1"/>
              <a:t>BioMedical</a:t>
            </a:r>
            <a:r>
              <a:rPr lang="en-GB" dirty="0"/>
              <a:t> data: gene expression with p &gt;&gt; n</a:t>
            </a:r>
            <a:endParaRPr lang="en-US" dirty="0"/>
          </a:p>
        </p:txBody>
      </p:sp>
      <p:pic>
        <p:nvPicPr>
          <p:cNvPr id="3074" name="Picture 2" descr="Gene expression profiling - Wikipedia">
            <a:extLst>
              <a:ext uri="{FF2B5EF4-FFF2-40B4-BE49-F238E27FC236}">
                <a16:creationId xmlns:a16="http://schemas.microsoft.com/office/drawing/2014/main" id="{C9753D0F-FB19-E53A-7B3A-0A930D7AD3B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942" y="1963969"/>
            <a:ext cx="4195762" cy="4195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D0D756F-1A65-31CB-141F-2F3EDF46BF3E}"/>
              </a:ext>
            </a:extLst>
          </p:cNvPr>
          <p:cNvSpPr txBox="1"/>
          <p:nvPr/>
        </p:nvSpPr>
        <p:spPr>
          <a:xfrm>
            <a:off x="5791200" y="3429000"/>
            <a:ext cx="457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 Light" panose="020F0302020204030204" pitchFamily="34" charset="0"/>
              </a:rPr>
              <a:t>n = number of samples 6, 10, 100, 1k</a:t>
            </a:r>
          </a:p>
          <a:p>
            <a:r>
              <a:rPr lang="en-GB" dirty="0">
                <a:latin typeface="Calibri Light" panose="020F0302020204030204" pitchFamily="34" charset="0"/>
              </a:rPr>
              <a:t>P = number of genes 20k </a:t>
            </a:r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693AA9-D63E-E048-EB71-AEF32EB8D92E}"/>
              </a:ext>
            </a:extLst>
          </p:cNvPr>
          <p:cNvSpPr txBox="1"/>
          <p:nvPr/>
        </p:nvSpPr>
        <p:spPr>
          <a:xfrm>
            <a:off x="5192684" y="6211669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https://en.wikipedia.org/wiki/Gene_expression_profiling</a:t>
            </a:r>
          </a:p>
        </p:txBody>
      </p:sp>
    </p:spTree>
    <p:extLst>
      <p:ext uri="{BB962C8B-B14F-4D97-AF65-F5344CB8AC3E}">
        <p14:creationId xmlns:p14="http://schemas.microsoft.com/office/powerpoint/2010/main" val="5197886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Content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D102E0B-9F84-E59D-665A-5A742E7E06CD}"/>
              </a:ext>
            </a:extLst>
          </p:cNvPr>
          <p:cNvSpPr txBox="1">
            <a:spLocks/>
          </p:cNvSpPr>
          <p:nvPr/>
        </p:nvSpPr>
        <p:spPr>
          <a:xfrm>
            <a:off x="544204" y="1613647"/>
            <a:ext cx="10762426" cy="44251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Introduction to Feature Selection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Filter method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Wrapper methods 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Embedded method</a:t>
            </a:r>
          </a:p>
          <a:p>
            <a:pPr marL="971550" lvl="1" indent="-514350" algn="just">
              <a:buFont typeface="+mj-lt"/>
              <a:buAutoNum type="arabicPeriod"/>
            </a:pPr>
            <a:r>
              <a:rPr lang="en-US" sz="32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Hydrid</a:t>
            </a:r>
            <a:r>
              <a:rPr lang="en-US" sz="32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method</a:t>
            </a:r>
          </a:p>
        </p:txBody>
      </p:sp>
    </p:spTree>
    <p:extLst>
      <p:ext uri="{BB962C8B-B14F-4D97-AF65-F5344CB8AC3E}">
        <p14:creationId xmlns:p14="http://schemas.microsoft.com/office/powerpoint/2010/main" val="183364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9C3C916-A46A-97AD-E228-A8645C7ED85F}"/>
              </a:ext>
            </a:extLst>
          </p:cNvPr>
          <p:cNvSpPr/>
          <p:nvPr/>
        </p:nvSpPr>
        <p:spPr>
          <a:xfrm>
            <a:off x="0" y="5384381"/>
            <a:ext cx="12192000" cy="1506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A8CBBC-5212-4C4D-4800-43F4AD25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2656" y="155714"/>
            <a:ext cx="9437914" cy="841729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err="1">
                <a:solidFill>
                  <a:schemeClr val="tx1"/>
                </a:solidFill>
              </a:rPr>
              <a:t>Mối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liên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kết</a:t>
            </a:r>
            <a:r>
              <a:rPr lang="en-US" sz="4000" b="1" dirty="0">
                <a:solidFill>
                  <a:schemeClr val="tx1"/>
                </a:solidFill>
              </a:rPr>
              <a:t>: </a:t>
            </a:r>
            <a:r>
              <a:rPr lang="en-US" sz="4000" b="1" dirty="0" err="1">
                <a:solidFill>
                  <a:schemeClr val="tx1"/>
                </a:solidFill>
              </a:rPr>
              <a:t>Biến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thể</a:t>
            </a:r>
            <a:r>
              <a:rPr lang="en-US" sz="4000" b="1" dirty="0">
                <a:solidFill>
                  <a:schemeClr val="tx1"/>
                </a:solidFill>
              </a:rPr>
              <a:t> gen </a:t>
            </a:r>
            <a:r>
              <a:rPr lang="en-US" sz="4000" b="1" dirty="0" err="1">
                <a:solidFill>
                  <a:schemeClr val="tx1"/>
                </a:solidFill>
              </a:rPr>
              <a:t>và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dirty="0" err="1">
                <a:solidFill>
                  <a:schemeClr val="tx1"/>
                </a:solidFill>
              </a:rPr>
              <a:t>bệnh</a:t>
            </a:r>
            <a:r>
              <a:rPr lang="en-US" sz="4000" b="1" dirty="0">
                <a:solidFill>
                  <a:schemeClr val="tx1"/>
                </a:solidFill>
              </a:rPr>
              <a:t> </a:t>
            </a:r>
            <a:r>
              <a:rPr lang="en-US" sz="4000" b="1" i="0" dirty="0">
                <a:solidFill>
                  <a:schemeClr val="tx1"/>
                </a:solidFill>
                <a:effectLst/>
              </a:rPr>
              <a:t>di </a:t>
            </a:r>
            <a:r>
              <a:rPr lang="en-US" sz="4000" b="1" i="0" dirty="0" err="1">
                <a:solidFill>
                  <a:schemeClr val="tx1"/>
                </a:solidFill>
                <a:effectLst/>
              </a:rPr>
              <a:t>truyền</a:t>
            </a:r>
            <a:endParaRPr lang="en-US" sz="40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5BEF2B-3CFE-5574-4ABC-E7FDB8B6E07D}"/>
              </a:ext>
            </a:extLst>
          </p:cNvPr>
          <p:cNvSpPr txBox="1"/>
          <p:nvPr/>
        </p:nvSpPr>
        <p:spPr>
          <a:xfrm>
            <a:off x="574853" y="6317021"/>
            <a:ext cx="241768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0" i="0" dirty="0">
                <a:effectLst/>
                <a:latin typeface="Calibri Light" panose="020F0302020204030204" pitchFamily="34" charset="0"/>
              </a:rPr>
              <a:t>10.5772/intechopen.71769</a:t>
            </a:r>
            <a:endParaRPr lang="en-US" sz="1050" dirty="0">
              <a:latin typeface="Calibri Light" panose="020F0302020204030204" pitchFamily="34" charset="0"/>
            </a:endParaRPr>
          </a:p>
        </p:txBody>
      </p:sp>
      <p:pic>
        <p:nvPicPr>
          <p:cNvPr id="1026" name="Picture 2" descr="Figure 1.Omics technologies have accelerated our understanding of the complex molecular interactions in biological systems.">
            <a:extLst>
              <a:ext uri="{FF2B5EF4-FFF2-40B4-BE49-F238E27FC236}">
                <a16:creationId xmlns:a16="http://schemas.microsoft.com/office/drawing/2014/main" id="{B9948071-8357-F05A-720F-702C209D041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45" y="1076536"/>
            <a:ext cx="10893941" cy="2441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35F71-61E4-384A-7B2D-163B2AD523AC}"/>
              </a:ext>
            </a:extLst>
          </p:cNvPr>
          <p:cNvSpPr txBox="1"/>
          <p:nvPr/>
        </p:nvSpPr>
        <p:spPr>
          <a:xfrm>
            <a:off x="559562" y="3658163"/>
            <a:ext cx="2417683" cy="1431161"/>
          </a:xfrm>
          <a:prstGeom prst="rect">
            <a:avLst/>
          </a:prstGeom>
          <a:noFill/>
          <a:ln w="19050" cap="rnd">
            <a:solidFill>
              <a:schemeClr val="accent1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417683"/>
                      <a:gd name="connsiteY0" fmla="*/ 0 h 1431161"/>
                      <a:gd name="connsiteX1" fmla="*/ 2417683 w 2417683"/>
                      <a:gd name="connsiteY1" fmla="*/ 0 h 1431161"/>
                      <a:gd name="connsiteX2" fmla="*/ 2417683 w 2417683"/>
                      <a:gd name="connsiteY2" fmla="*/ 1431161 h 1431161"/>
                      <a:gd name="connsiteX3" fmla="*/ 0 w 2417683"/>
                      <a:gd name="connsiteY3" fmla="*/ 1431161 h 1431161"/>
                      <a:gd name="connsiteX4" fmla="*/ 0 w 2417683"/>
                      <a:gd name="connsiteY4" fmla="*/ 0 h 143116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417683" h="1431161" extrusionOk="0">
                        <a:moveTo>
                          <a:pt x="0" y="0"/>
                        </a:moveTo>
                        <a:cubicBezTo>
                          <a:pt x="450879" y="118645"/>
                          <a:pt x="1421577" y="116012"/>
                          <a:pt x="2417683" y="0"/>
                        </a:cubicBezTo>
                        <a:cubicBezTo>
                          <a:pt x="2298412" y="472790"/>
                          <a:pt x="2310733" y="925072"/>
                          <a:pt x="2417683" y="1431161"/>
                        </a:cubicBezTo>
                        <a:cubicBezTo>
                          <a:pt x="1501515" y="1565761"/>
                          <a:pt x="678862" y="1273965"/>
                          <a:pt x="0" y="1431161"/>
                        </a:cubicBezTo>
                        <a:cubicBezTo>
                          <a:pt x="-960" y="775802"/>
                          <a:pt x="86719" y="447001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solidFill>
                  <a:schemeClr val="bg2"/>
                </a:solidFill>
                <a:highlight>
                  <a:srgbClr val="FF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gene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CGAT…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9DC164-0BAA-7CDA-7A3E-A04E24BFB6B1}"/>
              </a:ext>
            </a:extLst>
          </p:cNvPr>
          <p:cNvSpPr txBox="1"/>
          <p:nvPr/>
        </p:nvSpPr>
        <p:spPr>
          <a:xfrm>
            <a:off x="3386921" y="3658163"/>
            <a:ext cx="2417683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</a:t>
            </a:r>
            <a:r>
              <a:rPr lang="en-US" dirty="0">
                <a:solidFill>
                  <a:schemeClr val="bg2"/>
                </a:solidFill>
                <a:highlight>
                  <a:srgbClr val="00FF00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mRNA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…A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…A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CGAU…</a:t>
            </a:r>
          </a:p>
          <a:p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NM_000277.3(PAH):c.971T&gt;A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18D15EA-9E89-5E53-A933-47C359EAF828}"/>
              </a:ext>
            </a:extLst>
          </p:cNvPr>
          <p:cNvSpPr txBox="1"/>
          <p:nvPr/>
        </p:nvSpPr>
        <p:spPr>
          <a:xfrm>
            <a:off x="6223622" y="3670856"/>
            <a:ext cx="2544821" cy="1431161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latin typeface="Calibri Light" panose="020F0302020204030204" pitchFamily="34" charset="0"/>
                <a:cs typeface="Calibri Light" panose="020F0302020204030204" pitchFamily="34" charset="0"/>
              </a:rPr>
              <a:t>     </a:t>
            </a:r>
            <a:r>
              <a:rPr lang="en-US" dirty="0">
                <a:solidFill>
                  <a:schemeClr val="bg2"/>
                </a:solidFill>
                <a:highlight>
                  <a:srgbClr val="00FFFF"/>
                </a:highlight>
                <a:latin typeface="Calibri Light" panose="020F0302020204030204" pitchFamily="34" charset="0"/>
                <a:cs typeface="Calibri Light" panose="020F0302020204030204" pitchFamily="34" charset="0"/>
              </a:rPr>
              <a:t>PAH protein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…</a:t>
            </a:r>
            <a:r>
              <a:rPr lang="en-US" sz="2000" b="1" dirty="0">
                <a:solidFill>
                  <a:schemeClr val="accent6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Ile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…</a:t>
            </a:r>
            <a:r>
              <a:rPr lang="en-US" sz="2000" b="1" dirty="0" err="1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Asn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-Asp…</a:t>
            </a:r>
          </a:p>
          <a:p>
            <a:pPr algn="just"/>
            <a:endParaRPr lang="en-US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fr-FR" sz="11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NM_000277.3(PAH):p.Ile324Asn</a:t>
            </a:r>
            <a:endParaRPr lang="en-US" sz="1100" b="1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D72F0C-6F5B-2D9E-E597-72C4C6B65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8877" y="5388925"/>
            <a:ext cx="1984767" cy="138933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E519413-B11A-A0BE-9788-952DD9A6D17B}"/>
              </a:ext>
            </a:extLst>
          </p:cNvPr>
          <p:cNvSpPr txBox="1"/>
          <p:nvPr/>
        </p:nvSpPr>
        <p:spPr>
          <a:xfrm>
            <a:off x="9080037" y="3651876"/>
            <a:ext cx="2593345" cy="1600438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just"/>
            <a:r>
              <a:rPr lang="en-US" b="1" dirty="0">
                <a:solidFill>
                  <a:srgbClr val="00B05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               PAH</a:t>
            </a:r>
            <a:endParaRPr lang="en-US" sz="2000" b="1" dirty="0">
              <a:solidFill>
                <a:srgbClr val="00B05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Ref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</a:p>
          <a:p>
            <a:pPr algn="just"/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            </a:t>
            </a:r>
            <a:r>
              <a:rPr lang="en-US" sz="2000" b="1" dirty="0">
                <a:solidFill>
                  <a:srgbClr val="FF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PAH</a:t>
            </a:r>
            <a:endParaRPr lang="en-US" sz="2000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P1   </a:t>
            </a:r>
            <a:r>
              <a:rPr lang="en-US" sz="2000" dirty="0" err="1">
                <a:latin typeface="Calibri Light" panose="020F0302020204030204" pitchFamily="34" charset="0"/>
                <a:cs typeface="Calibri Light" panose="020F0302020204030204" pitchFamily="34" charset="0"/>
              </a:rPr>
              <a:t>Phe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en-US" sz="2000" dirty="0">
                <a:latin typeface="Calibri Light" panose="020F0302020204030204" pitchFamily="34" charset="0"/>
                <a:cs typeface="Calibri Light" panose="020F0302020204030204" pitchFamily="34" charset="0"/>
                <a:sym typeface="Wingdings" panose="05000000000000000000" pitchFamily="2" charset="2"/>
              </a:rPr>
              <a:t> Tyr</a:t>
            </a:r>
            <a:endParaRPr lang="en-US" sz="20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4" name="Multiplication Sign 3">
            <a:extLst>
              <a:ext uri="{FF2B5EF4-FFF2-40B4-BE49-F238E27FC236}">
                <a16:creationId xmlns:a16="http://schemas.microsoft.com/office/drawing/2014/main" id="{890E1785-2E5D-2207-147E-F6316EC74024}"/>
              </a:ext>
            </a:extLst>
          </p:cNvPr>
          <p:cNvSpPr/>
          <p:nvPr/>
        </p:nvSpPr>
        <p:spPr>
          <a:xfrm>
            <a:off x="10041686" y="4717145"/>
            <a:ext cx="189673" cy="614262"/>
          </a:xfrm>
          <a:prstGeom prst="mathMultiply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CCF02D-08DC-0E27-2ECD-92CAF0E8B8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38990" y="5374742"/>
            <a:ext cx="1984767" cy="1441331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4281A177-19A4-F359-1895-E2C92B06489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59" r="25832"/>
          <a:stretch/>
        </p:blipFill>
        <p:spPr>
          <a:xfrm>
            <a:off x="9448718" y="5384381"/>
            <a:ext cx="1799853" cy="13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651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How to generate genomic data: RNA-</a:t>
            </a:r>
            <a:r>
              <a:rPr lang="en-GB" b="1" dirty="0" err="1">
                <a:solidFill>
                  <a:schemeClr val="tx1"/>
                </a:solidFill>
              </a:rPr>
              <a:t>seq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DE0A723-63CF-B560-9836-FB599A55B22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93"/>
          <a:stretch/>
        </p:blipFill>
        <p:spPr bwMode="auto">
          <a:xfrm>
            <a:off x="1992816" y="1064907"/>
            <a:ext cx="7832829" cy="5546481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35026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RNA-</a:t>
            </a:r>
            <a:r>
              <a:rPr lang="en-GB" b="1" dirty="0" err="1">
                <a:solidFill>
                  <a:schemeClr val="tx1"/>
                </a:solidFill>
              </a:rPr>
              <a:t>seq</a:t>
            </a:r>
            <a:r>
              <a:rPr lang="en-GB" b="1" dirty="0">
                <a:solidFill>
                  <a:schemeClr val="tx1"/>
                </a:solidFill>
              </a:rPr>
              <a:t> count table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18ED4B7-1377-CCF5-C084-B958A43D12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474" y="1052309"/>
            <a:ext cx="7219084" cy="5209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4ADBD9C-10BA-0746-F312-9CD2C0A8EF95}"/>
              </a:ext>
            </a:extLst>
          </p:cNvPr>
          <p:cNvSpPr txBox="1"/>
          <p:nvPr/>
        </p:nvSpPr>
        <p:spPr>
          <a:xfrm>
            <a:off x="3282142" y="6515603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https://bioconnector.github.io/workshops/r-rnaseq-airway.html</a:t>
            </a:r>
          </a:p>
        </p:txBody>
      </p:sp>
    </p:spTree>
    <p:extLst>
      <p:ext uri="{BB962C8B-B14F-4D97-AF65-F5344CB8AC3E}">
        <p14:creationId xmlns:p14="http://schemas.microsoft.com/office/powerpoint/2010/main" val="67013105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RNA-</a:t>
            </a:r>
            <a:r>
              <a:rPr lang="en-GB" b="1" dirty="0" err="1">
                <a:solidFill>
                  <a:schemeClr val="tx1"/>
                </a:solidFill>
              </a:rPr>
              <a:t>seq</a:t>
            </a:r>
            <a:r>
              <a:rPr lang="en-GB" b="1" dirty="0">
                <a:solidFill>
                  <a:schemeClr val="tx1"/>
                </a:solidFill>
              </a:rPr>
              <a:t> count table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DBD9C-10BA-0746-F312-9CD2C0A8EF95}"/>
              </a:ext>
            </a:extLst>
          </p:cNvPr>
          <p:cNvSpPr txBox="1"/>
          <p:nvPr/>
        </p:nvSpPr>
        <p:spPr>
          <a:xfrm>
            <a:off x="3282142" y="6515603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https://bioconnector.github.io/workshops/r-rnaseq-airway.html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7AD620-A2D0-CD2A-4866-4AD7928C2B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2513" y="1316391"/>
            <a:ext cx="9611238" cy="4455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4429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RNA-</a:t>
            </a:r>
            <a:r>
              <a:rPr lang="en-GB" b="1" dirty="0" err="1">
                <a:solidFill>
                  <a:schemeClr val="tx1"/>
                </a:solidFill>
              </a:rPr>
              <a:t>seq</a:t>
            </a:r>
            <a:r>
              <a:rPr lang="en-GB" b="1" dirty="0">
                <a:solidFill>
                  <a:schemeClr val="tx1"/>
                </a:solidFill>
              </a:rPr>
              <a:t> Downstream Analysis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DBD9C-10BA-0746-F312-9CD2C0A8EF95}"/>
              </a:ext>
            </a:extLst>
          </p:cNvPr>
          <p:cNvSpPr txBox="1"/>
          <p:nvPr/>
        </p:nvSpPr>
        <p:spPr>
          <a:xfrm>
            <a:off x="3282142" y="6515603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https://bioconnector.github.io/workshops/r-rnaseq-airway.html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808B50F-B07D-7F60-9AE7-8645118F7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4227" y="1362651"/>
            <a:ext cx="6762405" cy="4830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14003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RNA-</a:t>
            </a:r>
            <a:r>
              <a:rPr lang="en-GB" b="1" dirty="0" err="1">
                <a:solidFill>
                  <a:schemeClr val="tx1"/>
                </a:solidFill>
              </a:rPr>
              <a:t>seq</a:t>
            </a:r>
            <a:r>
              <a:rPr lang="en-GB" b="1" dirty="0">
                <a:solidFill>
                  <a:schemeClr val="tx1"/>
                </a:solidFill>
              </a:rPr>
              <a:t> Downstream Analysis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DBD9C-10BA-0746-F312-9CD2C0A8EF95}"/>
              </a:ext>
            </a:extLst>
          </p:cNvPr>
          <p:cNvSpPr txBox="1"/>
          <p:nvPr/>
        </p:nvSpPr>
        <p:spPr>
          <a:xfrm>
            <a:off x="3282142" y="6515603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https://bioconnector.github.io/workshops/r-rnaseq-airway.html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9FA34F-E2C1-1B59-007F-D328546B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9092" y="1623934"/>
            <a:ext cx="5372869" cy="4053657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4559A21-28FB-5FF1-8DC0-79BCA92CAC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278" y="1723505"/>
            <a:ext cx="5535722" cy="3954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81908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3CA47-2251-6992-6596-06ADE205B5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4567"/>
            <a:ext cx="10515600" cy="815282"/>
          </a:xfrm>
        </p:spPr>
        <p:txBody>
          <a:bodyPr/>
          <a:lstStyle/>
          <a:p>
            <a:pPr algn="ctr"/>
            <a:r>
              <a:rPr lang="en-GB" b="1" dirty="0">
                <a:solidFill>
                  <a:schemeClr val="tx1"/>
                </a:solidFill>
              </a:rPr>
              <a:t>RNA-</a:t>
            </a:r>
            <a:r>
              <a:rPr lang="en-GB" b="1" dirty="0" err="1">
                <a:solidFill>
                  <a:schemeClr val="tx1"/>
                </a:solidFill>
              </a:rPr>
              <a:t>seq</a:t>
            </a:r>
            <a:r>
              <a:rPr lang="en-GB" b="1" dirty="0">
                <a:solidFill>
                  <a:schemeClr val="tx1"/>
                </a:solidFill>
              </a:rPr>
              <a:t> Downstream Analysis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4ADBD9C-10BA-0746-F312-9CD2C0A8EF95}"/>
              </a:ext>
            </a:extLst>
          </p:cNvPr>
          <p:cNvSpPr txBox="1"/>
          <p:nvPr/>
        </p:nvSpPr>
        <p:spPr>
          <a:xfrm>
            <a:off x="3282142" y="6515603"/>
            <a:ext cx="83058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https://insight.jci.org/articles/view/159093/figure/5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8E25EA-7CB3-98DF-4B6F-AB08D6AFC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185949"/>
            <a:ext cx="9138813" cy="4922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378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7BFF-111C-24A4-8543-CC1FD631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BioMedical</a:t>
            </a:r>
            <a:r>
              <a:rPr lang="en-GB" dirty="0"/>
              <a:t> data: DNA methylation (p &gt;&gt; n)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0D756F-1A65-31CB-141F-2F3EDF46BF3E}"/>
              </a:ext>
            </a:extLst>
          </p:cNvPr>
          <p:cNvSpPr txBox="1"/>
          <p:nvPr/>
        </p:nvSpPr>
        <p:spPr>
          <a:xfrm>
            <a:off x="7475912" y="2782669"/>
            <a:ext cx="4577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 Light" panose="020F0302020204030204" pitchFamily="34" charset="0"/>
              </a:rPr>
              <a:t>n = number of samples 6, 10, 100, 1k</a:t>
            </a:r>
          </a:p>
          <a:p>
            <a:r>
              <a:rPr lang="en-GB" dirty="0">
                <a:latin typeface="Calibri Light" panose="020F0302020204030204" pitchFamily="34" charset="0"/>
              </a:rPr>
              <a:t>P = number of CpG 28M </a:t>
            </a:r>
            <a:endParaRPr lang="en-US" dirty="0">
              <a:latin typeface="Calibri Light" panose="020F03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CEAFDA-CCDE-0D01-D76F-37651277AD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141" b="46101"/>
          <a:stretch/>
        </p:blipFill>
        <p:spPr>
          <a:xfrm>
            <a:off x="399295" y="1790007"/>
            <a:ext cx="6766276" cy="369639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A1B22F8-D3FA-3047-08F9-15E040B7E134}"/>
              </a:ext>
            </a:extLst>
          </p:cNvPr>
          <p:cNvSpPr txBox="1"/>
          <p:nvPr/>
        </p:nvSpPr>
        <p:spPr>
          <a:xfrm>
            <a:off x="5508567" y="6261932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https://www.nature.com/articles/s41392-019-0081-6/figures/1</a:t>
            </a:r>
          </a:p>
        </p:txBody>
      </p:sp>
    </p:spTree>
    <p:extLst>
      <p:ext uri="{BB962C8B-B14F-4D97-AF65-F5344CB8AC3E}">
        <p14:creationId xmlns:p14="http://schemas.microsoft.com/office/powerpoint/2010/main" val="3736803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27BFF-111C-24A4-8543-CC1FD6313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BioMedical</a:t>
            </a:r>
            <a:r>
              <a:rPr lang="en-GB" dirty="0"/>
              <a:t> data: DNA methylation (p &gt;&gt; n)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A967FE-AE6C-80A7-AA54-D937B8D21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6111" y="1776228"/>
            <a:ext cx="7725295" cy="32285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66AB50-5195-D848-9557-902DF04BDC64}"/>
              </a:ext>
            </a:extLst>
          </p:cNvPr>
          <p:cNvSpPr txBox="1"/>
          <p:nvPr/>
        </p:nvSpPr>
        <p:spPr>
          <a:xfrm>
            <a:off x="8817032" y="2648989"/>
            <a:ext cx="287620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Columns chr___: 1254 CpG sites</a:t>
            </a:r>
          </a:p>
          <a:p>
            <a:endParaRPr lang="en-US" sz="1100" dirty="0"/>
          </a:p>
          <a:p>
            <a:r>
              <a:rPr lang="en-US" sz="1100" dirty="0"/>
              <a:t>Columns y: </a:t>
            </a:r>
          </a:p>
          <a:p>
            <a:r>
              <a:rPr lang="en-US" sz="1100" dirty="0"/>
              <a:t>	0: normal sample,</a:t>
            </a:r>
          </a:p>
          <a:p>
            <a:r>
              <a:rPr lang="en-US" sz="1100" dirty="0"/>
              <a:t>	1: insignificant tumor,</a:t>
            </a:r>
          </a:p>
          <a:p>
            <a:r>
              <a:rPr lang="en-US" sz="1100" dirty="0"/>
              <a:t>	2: significant tumor</a:t>
            </a:r>
          </a:p>
          <a:p>
            <a:endParaRPr lang="en-US" sz="1100" dirty="0"/>
          </a:p>
          <a:p>
            <a:r>
              <a:rPr lang="en-US" sz="1100" dirty="0"/>
              <a:t>Rows: 334 samples</a:t>
            </a:r>
          </a:p>
        </p:txBody>
      </p:sp>
    </p:spTree>
    <p:extLst>
      <p:ext uri="{BB962C8B-B14F-4D97-AF65-F5344CB8AC3E}">
        <p14:creationId xmlns:p14="http://schemas.microsoft.com/office/powerpoint/2010/main" val="24940712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F7922-56C6-37DC-5A61-BA86A3557E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937" y="316012"/>
            <a:ext cx="9404723" cy="790388"/>
          </a:xfrm>
        </p:spPr>
        <p:txBody>
          <a:bodyPr/>
          <a:lstStyle/>
          <a:p>
            <a:pPr algn="ctr"/>
            <a:r>
              <a:rPr lang="en-US" sz="4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What is feature/variable selection?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A4149-722F-5C6D-56DD-E8EF160383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4029" y="1350682"/>
            <a:ext cx="8946541" cy="4897717"/>
          </a:xfrm>
        </p:spPr>
        <p:txBody>
          <a:bodyPr/>
          <a:lstStyle/>
          <a:p>
            <a:r>
              <a:rPr lang="en-GB" dirty="0"/>
              <a:t>Find the features (variables/columns) in X which are important for predicting, and remove the features that are not</a:t>
            </a:r>
          </a:p>
          <a:p>
            <a:r>
              <a:rPr lang="en-GB" dirty="0"/>
              <a:t>Give:</a:t>
            </a:r>
          </a:p>
          <a:p>
            <a:pPr marL="0" indent="0">
              <a:buNone/>
            </a:pPr>
            <a:r>
              <a:rPr lang="en-GB" dirty="0"/>
              <a:t> 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Find the columns in X which are important for predicting 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234B86-FBF2-1E64-0B92-2C1D8ADF55A8}"/>
              </a:ext>
            </a:extLst>
          </p:cNvPr>
          <p:cNvSpPr txBox="1"/>
          <p:nvPr/>
        </p:nvSpPr>
        <p:spPr>
          <a:xfrm>
            <a:off x="3675530" y="6472989"/>
            <a:ext cx="8277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alibri Light" panose="020F0302020204030204" pitchFamily="34" charset="0"/>
              </a:rPr>
              <a:t>https://ubc-cs.github.io/cpsc330-2023W1/lectures/13_feature-engineering-selection.html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886774-F0D5-4964-EFD5-D400D35A5479}"/>
              </a:ext>
            </a:extLst>
          </p:cNvPr>
          <p:cNvGrpSpPr/>
          <p:nvPr/>
        </p:nvGrpSpPr>
        <p:grpSpPr>
          <a:xfrm>
            <a:off x="1215288" y="2589333"/>
            <a:ext cx="4208067" cy="2324847"/>
            <a:chOff x="2384612" y="2151529"/>
            <a:chExt cx="4208067" cy="2324847"/>
          </a:xfrm>
        </p:grpSpPr>
        <p:pic>
          <p:nvPicPr>
            <p:cNvPr id="2052" name="Picture 4" descr="design_matrix">
              <a:extLst>
                <a:ext uri="{FF2B5EF4-FFF2-40B4-BE49-F238E27FC236}">
                  <a16:creationId xmlns:a16="http://schemas.microsoft.com/office/drawing/2014/main" id="{9EABDB9F-20D6-83BC-978E-542F554F99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4612" y="2151529"/>
              <a:ext cx="4208067" cy="2324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B673A2-218F-6436-BCDE-29FABA1413C0}"/>
                </a:ext>
              </a:extLst>
            </p:cNvPr>
            <p:cNvSpPr/>
            <p:nvPr/>
          </p:nvSpPr>
          <p:spPr>
            <a:xfrm>
              <a:off x="2623671" y="2199341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3ED862A-E383-3B25-DB6C-0FF4F5381EE7}"/>
                </a:ext>
              </a:extLst>
            </p:cNvPr>
            <p:cNvSpPr/>
            <p:nvPr/>
          </p:nvSpPr>
          <p:spPr>
            <a:xfrm>
              <a:off x="2650571" y="2560911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B4DF78E2-A3DB-3A60-F95E-0741713467C2}"/>
                </a:ext>
              </a:extLst>
            </p:cNvPr>
            <p:cNvSpPr/>
            <p:nvPr/>
          </p:nvSpPr>
          <p:spPr>
            <a:xfrm>
              <a:off x="2599770" y="3316924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65CEB88-5FAC-FEB3-988F-3DE108AD7E1D}"/>
                </a:ext>
              </a:extLst>
            </p:cNvPr>
            <p:cNvSpPr/>
            <p:nvPr/>
          </p:nvSpPr>
          <p:spPr>
            <a:xfrm>
              <a:off x="2659536" y="3956406"/>
              <a:ext cx="143435" cy="9562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  <p:pic>
        <p:nvPicPr>
          <p:cNvPr id="1026" name="Picture 2" descr="row_col">
            <a:extLst>
              <a:ext uri="{FF2B5EF4-FFF2-40B4-BE49-F238E27FC236}">
                <a16:creationId xmlns:a16="http://schemas.microsoft.com/office/drawing/2014/main" id="{8EAD0D7F-6522-88B4-ADEB-037145D11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315" y="2589332"/>
            <a:ext cx="5427728" cy="232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812149-3F3A-5F45-6665-BF46B567EDAF}"/>
              </a:ext>
            </a:extLst>
          </p:cNvPr>
          <p:cNvSpPr txBox="1"/>
          <p:nvPr/>
        </p:nvSpPr>
        <p:spPr>
          <a:xfrm>
            <a:off x="404553" y="6466317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latin typeface="Calibri Light" panose="020F0302020204030204" pitchFamily="34" charset="0"/>
              </a:rPr>
              <a:t>https://ds100.org/course-notes/ols/ols.html</a:t>
            </a:r>
          </a:p>
        </p:txBody>
      </p:sp>
    </p:spTree>
    <p:extLst>
      <p:ext uri="{BB962C8B-B14F-4D97-AF65-F5344CB8AC3E}">
        <p14:creationId xmlns:p14="http://schemas.microsoft.com/office/powerpoint/2010/main" val="1081711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F5E0A9-75DA-B0CC-2B79-E3229A8F9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9912" y="731173"/>
            <a:ext cx="9448802" cy="53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739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3EA7D1-9BA7-5E81-339C-DDB9506F4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711064"/>
          </a:xfrm>
        </p:spPr>
        <p:txBody>
          <a:bodyPr/>
          <a:lstStyle/>
          <a:p>
            <a:r>
              <a:rPr lang="en-US" b="1" i="0" dirty="0">
                <a:effectLst/>
              </a:rPr>
              <a:t>Why feature selection?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AF4A03-CFB8-D271-85EE-269BB328C9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6345" y="1576322"/>
            <a:ext cx="10623175" cy="4195481"/>
          </a:xfrm>
        </p:spPr>
        <p:txBody>
          <a:bodyPr>
            <a:normAutofit fontScale="85000" lnSpcReduction="10000"/>
          </a:bodyPr>
          <a:lstStyle/>
          <a:p>
            <a:r>
              <a:rPr lang="en-GB" dirty="0"/>
              <a:t>Interpretability: Models are more interpretable with fewer features. </a:t>
            </a:r>
          </a:p>
          <a:p>
            <a:endParaRPr lang="en-GB" dirty="0"/>
          </a:p>
          <a:p>
            <a:r>
              <a:rPr lang="en-GB" dirty="0"/>
              <a:t>If you get the same performance with 10 features instead of 500 features, why not use the model with smaller number of features?</a:t>
            </a:r>
          </a:p>
          <a:p>
            <a:endParaRPr lang="en-GB" dirty="0"/>
          </a:p>
          <a:p>
            <a:r>
              <a:rPr lang="en-GB" dirty="0"/>
              <a:t>Computation: Models fit/predict faster with fewer columns.</a:t>
            </a:r>
          </a:p>
          <a:p>
            <a:endParaRPr lang="en-GB" dirty="0"/>
          </a:p>
          <a:p>
            <a:r>
              <a:rPr lang="en-GB" dirty="0"/>
              <a:t>Data collection: What type of new data should I collect? It may be cheaper to collect fewer columns.</a:t>
            </a:r>
          </a:p>
          <a:p>
            <a:endParaRPr lang="en-GB" dirty="0"/>
          </a:p>
          <a:p>
            <a:r>
              <a:rPr lang="en-GB" dirty="0"/>
              <a:t>Fundamental </a:t>
            </a:r>
            <a:r>
              <a:rPr lang="en-GB" dirty="0" err="1"/>
              <a:t>tradeoff</a:t>
            </a:r>
            <a:r>
              <a:rPr lang="en-GB" dirty="0"/>
              <a:t>: Can I reduce overfitting by removing useless features?</a:t>
            </a:r>
          </a:p>
          <a:p>
            <a:endParaRPr lang="en-GB" dirty="0"/>
          </a:p>
          <a:p>
            <a:r>
              <a:rPr lang="en-GB" dirty="0"/>
              <a:t>Feature selection can often result in better performing (less overfit), easier to understand, and faster model.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347EECE-C2C2-BACB-9C77-643B669931BC}"/>
              </a:ext>
            </a:extLst>
          </p:cNvPr>
          <p:cNvSpPr txBox="1"/>
          <p:nvPr/>
        </p:nvSpPr>
        <p:spPr>
          <a:xfrm>
            <a:off x="3675530" y="6472989"/>
            <a:ext cx="82774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alibri Light" panose="020F0302020204030204" pitchFamily="34" charset="0"/>
              </a:rPr>
              <a:t>https://ubc-cs.github.io/cpsc330-2023W1/lectures/13_feature-engineering-selection.html</a:t>
            </a:r>
          </a:p>
        </p:txBody>
      </p:sp>
    </p:spTree>
    <p:extLst>
      <p:ext uri="{BB962C8B-B14F-4D97-AF65-F5344CB8AC3E}">
        <p14:creationId xmlns:p14="http://schemas.microsoft.com/office/powerpoint/2010/main" val="41236373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CFA41E-7F18-AE1B-377D-CC212B023EC4}"/>
              </a:ext>
            </a:extLst>
          </p:cNvPr>
          <p:cNvGrpSpPr/>
          <p:nvPr/>
        </p:nvGrpSpPr>
        <p:grpSpPr>
          <a:xfrm>
            <a:off x="123335" y="1241370"/>
            <a:ext cx="11945881" cy="5009804"/>
            <a:chOff x="123335" y="1158240"/>
            <a:chExt cx="11945881" cy="500980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9097F3-19AE-BCA8-700A-E9E87F8198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94"/>
            <a:stretch/>
          </p:blipFill>
          <p:spPr bwMode="auto">
            <a:xfrm>
              <a:off x="123335" y="1158240"/>
              <a:ext cx="11945881" cy="5009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4ACBEE-43FF-87E7-F08E-587EA877B093}"/>
                </a:ext>
              </a:extLst>
            </p:cNvPr>
            <p:cNvSpPr/>
            <p:nvPr/>
          </p:nvSpPr>
          <p:spPr>
            <a:xfrm>
              <a:off x="7187739" y="2975956"/>
              <a:ext cx="2371898" cy="1174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6D8974-90F1-291A-D7C7-38A7C99328B9}"/>
                </a:ext>
              </a:extLst>
            </p:cNvPr>
            <p:cNvSpPr/>
            <p:nvPr/>
          </p:nvSpPr>
          <p:spPr>
            <a:xfrm>
              <a:off x="5270266" y="3491344"/>
              <a:ext cx="2105893" cy="526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0EA35AC-6876-84A6-C53F-E76821E0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46" y="181165"/>
            <a:ext cx="9404723" cy="1400530"/>
          </a:xfrm>
        </p:spPr>
        <p:txBody>
          <a:bodyPr/>
          <a:lstStyle/>
          <a:p>
            <a:pPr algn="ctr"/>
            <a:r>
              <a:rPr lang="en-GB" sz="3200" b="1" dirty="0"/>
              <a:t>How do we carry out feature selection?</a:t>
            </a:r>
            <a:br>
              <a:rPr lang="en-GB" sz="3200" b="1" dirty="0"/>
            </a:br>
            <a:r>
              <a:rPr lang="en-GB" sz="3200" b="1" dirty="0"/>
              <a:t>Supervised Feature Selection</a:t>
            </a:r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77249-29A7-7786-DE02-55B7F89AEBA0}"/>
              </a:ext>
            </a:extLst>
          </p:cNvPr>
          <p:cNvSpPr txBox="1"/>
          <p:nvPr/>
        </p:nvSpPr>
        <p:spPr>
          <a:xfrm>
            <a:off x="2449483" y="6382438"/>
            <a:ext cx="9674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https://medium.com/analytics-vidhya/feature-selection-extended-overview-b58f1d524c1c</a:t>
            </a:r>
          </a:p>
        </p:txBody>
      </p:sp>
    </p:spTree>
    <p:extLst>
      <p:ext uri="{BB962C8B-B14F-4D97-AF65-F5344CB8AC3E}">
        <p14:creationId xmlns:p14="http://schemas.microsoft.com/office/powerpoint/2010/main" val="3708031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820" y="308098"/>
            <a:ext cx="9827925" cy="788651"/>
          </a:xfrm>
        </p:spPr>
        <p:txBody>
          <a:bodyPr/>
          <a:lstStyle/>
          <a:p>
            <a:pPr algn="ctr"/>
            <a:r>
              <a:rPr lang="en-US" sz="4800" b="1" dirty="0"/>
              <a:t>Model Selection</a:t>
            </a:r>
            <a:r>
              <a:rPr lang="en-GB" sz="4800" b="1" dirty="0"/>
              <a:t> vs Feature Selection</a:t>
            </a:r>
            <a:endParaRPr lang="en-US" sz="48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1E33D1-0B2B-1EFB-8FC8-921694537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7764" y="1331259"/>
            <a:ext cx="8946541" cy="4195481"/>
          </a:xfrm>
        </p:spPr>
        <p:txBody>
          <a:bodyPr/>
          <a:lstStyle/>
          <a:p>
            <a:r>
              <a:rPr lang="en-GB" dirty="0"/>
              <a:t>Feature Selection is a part of Model Selection 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FC672-99CA-5FC0-F953-F1EC00702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702" y="1942084"/>
            <a:ext cx="6820663" cy="43118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88BD07-D5DD-66ED-236E-FF03709253D8}"/>
              </a:ext>
            </a:extLst>
          </p:cNvPr>
          <p:cNvSpPr txBox="1"/>
          <p:nvPr/>
        </p:nvSpPr>
        <p:spPr>
          <a:xfrm>
            <a:off x="2344189" y="6470072"/>
            <a:ext cx="93822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https://www.cs.cmu.edu/afs/cs/academic/class/10601-f10/lecture/lec16.pdf</a:t>
            </a:r>
          </a:p>
        </p:txBody>
      </p:sp>
    </p:spTree>
    <p:extLst>
      <p:ext uri="{BB962C8B-B14F-4D97-AF65-F5344CB8AC3E}">
        <p14:creationId xmlns:p14="http://schemas.microsoft.com/office/powerpoint/2010/main" val="1218000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170085"/>
            <a:ext cx="9827925" cy="738773"/>
          </a:xfrm>
        </p:spPr>
        <p:txBody>
          <a:bodyPr/>
          <a:lstStyle/>
          <a:p>
            <a:pPr algn="ctr"/>
            <a:r>
              <a:rPr lang="en-US" sz="4800" b="1" dirty="0"/>
              <a:t>Model selection: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C94E0-4E95-8E25-39F1-4DE47AEDED49}"/>
              </a:ext>
            </a:extLst>
          </p:cNvPr>
          <p:cNvSpPr txBox="1"/>
          <p:nvPr/>
        </p:nvSpPr>
        <p:spPr>
          <a:xfrm>
            <a:off x="2056015" y="6478496"/>
            <a:ext cx="9831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alibri Light" panose="020F0302020204030204" pitchFamily="34" charset="0"/>
              </a:rPr>
              <a:t>https://www.scholarhat.com/tutorial/machinelearning/model-selection-for-machine-learning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E782A72-D4C3-14F7-1A92-59A83C7BE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568" y="1261145"/>
            <a:ext cx="10474036" cy="496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0253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9951" y="170085"/>
            <a:ext cx="9827925" cy="738773"/>
          </a:xfrm>
        </p:spPr>
        <p:txBody>
          <a:bodyPr/>
          <a:lstStyle/>
          <a:p>
            <a:pPr algn="ctr"/>
            <a:r>
              <a:rPr lang="en-US" sz="4800" b="1" dirty="0"/>
              <a:t>Model selection: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3C94E0-4E95-8E25-39F1-4DE47AEDED49}"/>
              </a:ext>
            </a:extLst>
          </p:cNvPr>
          <p:cNvSpPr txBox="1"/>
          <p:nvPr/>
        </p:nvSpPr>
        <p:spPr>
          <a:xfrm>
            <a:off x="2056015" y="6478496"/>
            <a:ext cx="9831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alibri Light" panose="020F0302020204030204" pitchFamily="34" charset="0"/>
              </a:rPr>
              <a:t>https://medium.com/analytics-vidhya/breast-cancer-diagnostic-dataset-eda-fa0de80f15bd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3BD7FDC-2775-D3BC-5C53-935D0266A317}"/>
              </a:ext>
            </a:extLst>
          </p:cNvPr>
          <p:cNvSpPr txBox="1"/>
          <p:nvPr/>
        </p:nvSpPr>
        <p:spPr>
          <a:xfrm>
            <a:off x="509847" y="1597029"/>
            <a:ext cx="5962997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2800" b="1" i="0" dirty="0">
                <a:effectLst/>
                <a:latin typeface="Calibri Light" panose="020F0302020204030204" pitchFamily="34" charset="0"/>
              </a:rPr>
              <a:t>Stage 1: Selecting the regression model forms</a:t>
            </a:r>
          </a:p>
          <a:p>
            <a:pPr algn="just"/>
            <a:r>
              <a:rPr lang="en-GB" sz="2800" b="1" i="0" dirty="0">
                <a:effectLst/>
                <a:latin typeface="Calibri Light" panose="020F0302020204030204" pitchFamily="34" charset="0"/>
              </a:rPr>
              <a:t>Stage 2: Selecting the regression model and the independent variables</a:t>
            </a:r>
          </a:p>
          <a:p>
            <a:pPr algn="just"/>
            <a:r>
              <a:rPr lang="en-GB" sz="2800" b="1" i="0" dirty="0">
                <a:effectLst/>
                <a:latin typeface="Calibri Light" panose="020F0302020204030204" pitchFamily="34" charset="0"/>
              </a:rPr>
              <a:t>Stage 3: Fitting the model </a:t>
            </a:r>
          </a:p>
          <a:p>
            <a:pPr algn="just"/>
            <a:r>
              <a:rPr lang="en-GB" sz="2800" b="1" i="0" dirty="0">
                <a:effectLst/>
                <a:latin typeface="Calibri Light" panose="020F0302020204030204" pitchFamily="34" charset="0"/>
              </a:rPr>
              <a:t>Stage 4: Examining or validation of the applied model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4B539CC-EA45-19DE-B59F-83CE18FD40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492" y="1817717"/>
            <a:ext cx="5039206" cy="2702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9713A-E58E-EAFA-4409-E7D5DA105992}"/>
              </a:ext>
            </a:extLst>
          </p:cNvPr>
          <p:cNvSpPr txBox="1"/>
          <p:nvPr/>
        </p:nvSpPr>
        <p:spPr>
          <a:xfrm>
            <a:off x="3450863" y="6201497"/>
            <a:ext cx="846404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alibri Light" panose="020F0302020204030204" pitchFamily="34" charset="0"/>
              </a:rPr>
              <a:t>https://www.shiksha.com/online-courses/articles/model-selection-in-machine-learning-regression/</a:t>
            </a:r>
          </a:p>
        </p:txBody>
      </p:sp>
    </p:spTree>
    <p:extLst>
      <p:ext uri="{BB962C8B-B14F-4D97-AF65-F5344CB8AC3E}">
        <p14:creationId xmlns:p14="http://schemas.microsoft.com/office/powerpoint/2010/main" val="39102666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319714"/>
            <a:ext cx="9827925" cy="738773"/>
          </a:xfrm>
        </p:spPr>
        <p:txBody>
          <a:bodyPr/>
          <a:lstStyle/>
          <a:p>
            <a:pPr algn="ctr"/>
            <a:r>
              <a:rPr lang="en-US" sz="4800" b="1" dirty="0"/>
              <a:t>Model selection: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979E7D-CC61-DBFB-00F3-14E1D7B43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492" y="1836939"/>
            <a:ext cx="10407015" cy="33065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3C94E0-4E95-8E25-39F1-4DE47AEDED49}"/>
              </a:ext>
            </a:extLst>
          </p:cNvPr>
          <p:cNvSpPr txBox="1"/>
          <p:nvPr/>
        </p:nvSpPr>
        <p:spPr>
          <a:xfrm>
            <a:off x="2056015" y="6317783"/>
            <a:ext cx="983118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latin typeface="Calibri Light" panose="020F0302020204030204" pitchFamily="34" charset="0"/>
              </a:rPr>
              <a:t>https://medium.com/analytics-vidhya/model-selection-techniques-in-ml-ai-with-python-fdf308d9fa10</a:t>
            </a:r>
          </a:p>
        </p:txBody>
      </p:sp>
    </p:spTree>
    <p:extLst>
      <p:ext uri="{BB962C8B-B14F-4D97-AF65-F5344CB8AC3E}">
        <p14:creationId xmlns:p14="http://schemas.microsoft.com/office/powerpoint/2010/main" val="39899558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46" y="458259"/>
            <a:ext cx="9404723" cy="1400530"/>
          </a:xfrm>
        </p:spPr>
        <p:txBody>
          <a:bodyPr/>
          <a:lstStyle/>
          <a:p>
            <a:pPr algn="ctr"/>
            <a:r>
              <a:rPr lang="en-GB" sz="3200" b="1" dirty="0"/>
              <a:t>Feature Selection vs Feature Extraction/Engineering</a:t>
            </a:r>
            <a:endParaRPr lang="en-US" sz="3200" b="1" dirty="0"/>
          </a:p>
        </p:txBody>
      </p:sp>
      <p:pic>
        <p:nvPicPr>
          <p:cNvPr id="2050" name="Picture 2" descr="Feature extraction and feature selection difference">
            <a:extLst>
              <a:ext uri="{FF2B5EF4-FFF2-40B4-BE49-F238E27FC236}">
                <a16:creationId xmlns:a16="http://schemas.microsoft.com/office/drawing/2014/main" id="{36CC16C9-1FEE-9007-C9E5-22651B4C1D2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66"/>
          <a:stretch/>
        </p:blipFill>
        <p:spPr bwMode="auto">
          <a:xfrm>
            <a:off x="1225233" y="1280161"/>
            <a:ext cx="9404723" cy="4509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0CE81D9-E6E7-BE77-56D5-BA27D9834B2C}"/>
              </a:ext>
            </a:extLst>
          </p:cNvPr>
          <p:cNvSpPr txBox="1"/>
          <p:nvPr/>
        </p:nvSpPr>
        <p:spPr>
          <a:xfrm>
            <a:off x="5115097" y="6288729"/>
            <a:ext cx="68053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https://viso.ai/deep-learning/feature-extraction-in-python/</a:t>
            </a:r>
          </a:p>
        </p:txBody>
      </p:sp>
    </p:spTree>
    <p:extLst>
      <p:ext uri="{BB962C8B-B14F-4D97-AF65-F5344CB8AC3E}">
        <p14:creationId xmlns:p14="http://schemas.microsoft.com/office/powerpoint/2010/main" val="39159672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5C5A3-7DBF-35D1-18D7-0BF42D6179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1741" y="138069"/>
            <a:ext cx="9404723" cy="821901"/>
          </a:xfrm>
        </p:spPr>
        <p:txBody>
          <a:bodyPr/>
          <a:lstStyle/>
          <a:p>
            <a:pPr algn="ctr"/>
            <a:r>
              <a:rPr lang="en-GB" sz="4400" b="1" dirty="0"/>
              <a:t>Feature Extraction/Engineering</a:t>
            </a:r>
            <a:endParaRPr lang="en-US" sz="4400" b="1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0CE81D9-E6E7-BE77-56D5-BA27D9834B2C}"/>
              </a:ext>
            </a:extLst>
          </p:cNvPr>
          <p:cNvSpPr txBox="1"/>
          <p:nvPr/>
        </p:nvSpPr>
        <p:spPr>
          <a:xfrm>
            <a:off x="2272147" y="6355231"/>
            <a:ext cx="96760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https://www.geeksforgeeks.org/feature-extraction-in-image-processing-techniques-and-applications/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F14C29-950E-E18C-6514-8D85602CCB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536" b="4646"/>
          <a:stretch/>
        </p:blipFill>
        <p:spPr>
          <a:xfrm>
            <a:off x="1240875" y="1230284"/>
            <a:ext cx="9588330" cy="4788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18540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CFA41E-7F18-AE1B-377D-CC212B023EC4}"/>
              </a:ext>
            </a:extLst>
          </p:cNvPr>
          <p:cNvGrpSpPr/>
          <p:nvPr/>
        </p:nvGrpSpPr>
        <p:grpSpPr>
          <a:xfrm>
            <a:off x="123335" y="1241370"/>
            <a:ext cx="11945881" cy="5009804"/>
            <a:chOff x="123335" y="1158240"/>
            <a:chExt cx="11945881" cy="500980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9097F3-19AE-BCA8-700A-E9E87F8198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94"/>
            <a:stretch/>
          </p:blipFill>
          <p:spPr bwMode="auto">
            <a:xfrm>
              <a:off x="123335" y="1158240"/>
              <a:ext cx="11945881" cy="5009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4ACBEE-43FF-87E7-F08E-587EA877B093}"/>
                </a:ext>
              </a:extLst>
            </p:cNvPr>
            <p:cNvSpPr/>
            <p:nvPr/>
          </p:nvSpPr>
          <p:spPr>
            <a:xfrm>
              <a:off x="7187739" y="2975956"/>
              <a:ext cx="2371898" cy="1174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6D8974-90F1-291A-D7C7-38A7C99328B9}"/>
                </a:ext>
              </a:extLst>
            </p:cNvPr>
            <p:cNvSpPr/>
            <p:nvPr/>
          </p:nvSpPr>
          <p:spPr>
            <a:xfrm>
              <a:off x="5270266" y="3491344"/>
              <a:ext cx="2105893" cy="526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 Light" panose="020F0302020204030204" pitchFamily="34" charset="0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90EA35AC-6876-84A6-C53F-E76821E0F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446" y="181165"/>
            <a:ext cx="9404723" cy="1400530"/>
          </a:xfrm>
        </p:spPr>
        <p:txBody>
          <a:bodyPr/>
          <a:lstStyle/>
          <a:p>
            <a:pPr algn="ctr"/>
            <a:r>
              <a:rPr lang="en-GB" sz="3200" b="1" dirty="0"/>
              <a:t>How do we carry out feature selection?</a:t>
            </a:r>
            <a:br>
              <a:rPr lang="en-GB" sz="3200" b="1" dirty="0"/>
            </a:br>
            <a:r>
              <a:rPr lang="en-GB" sz="3200" b="1" dirty="0"/>
              <a:t>Supervised Feature Selection</a:t>
            </a:r>
            <a:endParaRPr lang="en-US" sz="32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8377249-29A7-7786-DE02-55B7F89AEBA0}"/>
              </a:ext>
            </a:extLst>
          </p:cNvPr>
          <p:cNvSpPr txBox="1"/>
          <p:nvPr/>
        </p:nvSpPr>
        <p:spPr>
          <a:xfrm>
            <a:off x="2449483" y="6382438"/>
            <a:ext cx="9674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Calibri Light" panose="020F0302020204030204" pitchFamily="34" charset="0"/>
              </a:rPr>
              <a:t>https://medium.com/analytics-vidhya/feature-selection-extended-overview-b58f1d524c1c</a:t>
            </a:r>
          </a:p>
        </p:txBody>
      </p:sp>
    </p:spTree>
    <p:extLst>
      <p:ext uri="{BB962C8B-B14F-4D97-AF65-F5344CB8AC3E}">
        <p14:creationId xmlns:p14="http://schemas.microsoft.com/office/powerpoint/2010/main" val="332341593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A2FDC-DBEB-99F5-E8DD-22AC2DE42B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2"/>
            <a:ext cx="9144000" cy="2387600"/>
          </a:xfrm>
        </p:spPr>
        <p:txBody>
          <a:bodyPr>
            <a:normAutofit/>
          </a:bodyPr>
          <a:lstStyle/>
          <a:p>
            <a:r>
              <a:rPr lang="vi-VN" sz="7200" b="1" i="0" dirty="0">
                <a:solidFill>
                  <a:schemeClr val="tx1"/>
                </a:solidFill>
                <a:effectLst/>
                <a:latin typeface="Calibri Light" panose="020F0302020204030204" pitchFamily="34" charset="0"/>
              </a:rPr>
              <a:t>Xin chân thành cảm ơn!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8AAA23-BC4D-773B-8E37-395D5A12E16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Luu Phuc Loi, PhD</a:t>
            </a:r>
          </a:p>
          <a:p>
            <a:r>
              <a:rPr lang="en-US" dirty="0" err="1">
                <a:solidFill>
                  <a:schemeClr val="tx1"/>
                </a:solidFill>
              </a:rPr>
              <a:t>Zalo</a:t>
            </a:r>
            <a:r>
              <a:rPr lang="en-US" dirty="0">
                <a:solidFill>
                  <a:schemeClr val="tx1"/>
                </a:solidFill>
              </a:rPr>
              <a:t>: 0901802182</a:t>
            </a:r>
          </a:p>
          <a:p>
            <a:r>
              <a:rPr lang="en-US" dirty="0">
                <a:solidFill>
                  <a:schemeClr val="tx1"/>
                </a:solidFill>
              </a:rPr>
              <a:t>luu.p.loi@googlemail.com</a:t>
            </a:r>
          </a:p>
        </p:txBody>
      </p:sp>
    </p:spTree>
    <p:extLst>
      <p:ext uri="{BB962C8B-B14F-4D97-AF65-F5344CB8AC3E}">
        <p14:creationId xmlns:p14="http://schemas.microsoft.com/office/powerpoint/2010/main" val="3221103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08C109B-36DC-60BF-8F10-652A5E70A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641" y="432096"/>
            <a:ext cx="7162533" cy="56280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62B1FD-4CC2-C351-64C0-16129CD18052}"/>
              </a:ext>
            </a:extLst>
          </p:cNvPr>
          <p:cNvSpPr txBox="1"/>
          <p:nvPr/>
        </p:nvSpPr>
        <p:spPr>
          <a:xfrm>
            <a:off x="3990110" y="6390794"/>
            <a:ext cx="80356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/>
              <a:t>https://journals.lww.com/jrms/fulltext/2015/20030/a_noninvasive_method_for_coronary_artery_diseases.2.aspx</a:t>
            </a:r>
          </a:p>
        </p:txBody>
      </p:sp>
    </p:spTree>
    <p:extLst>
      <p:ext uri="{BB962C8B-B14F-4D97-AF65-F5344CB8AC3E}">
        <p14:creationId xmlns:p14="http://schemas.microsoft.com/office/powerpoint/2010/main" val="20971925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9183C2-0569-A6B4-3983-0D4784EF9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84" y="0"/>
            <a:ext cx="93846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548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631767" y="401074"/>
            <a:ext cx="10928466" cy="83616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4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GB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</a:t>
            </a:r>
            <a:r>
              <a:rPr lang="en-US" sz="54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roblem</a:t>
            </a:r>
            <a:r>
              <a:rPr lang="en-US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statement</a:t>
            </a:r>
          </a:p>
          <a:p>
            <a:pPr>
              <a:lnSpc>
                <a:spcPct val="120000"/>
              </a:lnSpc>
            </a:pPr>
            <a:r>
              <a:rPr lang="en-GB" sz="3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Predicting Heart Disease from the Cleveland Heart Disease Dataset (303 samples x 76 features)</a:t>
            </a:r>
            <a:endParaRPr lang="en-US" sz="5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B18A3-6946-EE49-A381-2B4CE3B9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4" y="1396538"/>
            <a:ext cx="10686591" cy="4821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7A41E-5CD4-5F62-26CF-F84C3168D074}"/>
              </a:ext>
            </a:extLst>
          </p:cNvPr>
          <p:cNvSpPr txBox="1"/>
          <p:nvPr/>
        </p:nvSpPr>
        <p:spPr>
          <a:xfrm>
            <a:off x="4123113" y="6365111"/>
            <a:ext cx="774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https://www.kaggle.com/datasets/ritwikb3/heart-disease-cleveland</a:t>
            </a:r>
          </a:p>
        </p:txBody>
      </p:sp>
    </p:spTree>
    <p:extLst>
      <p:ext uri="{BB962C8B-B14F-4D97-AF65-F5344CB8AC3E}">
        <p14:creationId xmlns:p14="http://schemas.microsoft.com/office/powerpoint/2010/main" val="28747806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648392" y="251442"/>
            <a:ext cx="10913161" cy="8361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Predicting Heart Disease from the Cleveland Heart Disease Dataset</a:t>
            </a:r>
          </a:p>
          <a:p>
            <a:r>
              <a:rPr lang="en-GB" sz="2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(303 samples x 13 features)</a:t>
            </a:r>
            <a:endParaRPr lang="en-US" sz="2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AB18A3-6946-EE49-A381-2B4CE3B98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564" y="1396538"/>
            <a:ext cx="10686591" cy="48217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0D7A41E-5CD4-5F62-26CF-F84C3168D074}"/>
              </a:ext>
            </a:extLst>
          </p:cNvPr>
          <p:cNvSpPr txBox="1"/>
          <p:nvPr/>
        </p:nvSpPr>
        <p:spPr>
          <a:xfrm>
            <a:off x="4123113" y="6365111"/>
            <a:ext cx="77419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https://www.kaggle.com/datasets/ritwikb3/heart-disease-cleveland</a:t>
            </a:r>
          </a:p>
        </p:txBody>
      </p:sp>
    </p:spTree>
    <p:extLst>
      <p:ext uri="{BB962C8B-B14F-4D97-AF65-F5344CB8AC3E}">
        <p14:creationId xmlns:p14="http://schemas.microsoft.com/office/powerpoint/2010/main" val="509857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229278"/>
            <a:ext cx="10348687" cy="718373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Cleveland Heart Disease Dataset</a:t>
            </a:r>
            <a:endParaRPr lang="en-US" sz="48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E947D-40C2-4392-F916-F44FE28E2EE5}"/>
              </a:ext>
            </a:extLst>
          </p:cNvPr>
          <p:cNvSpPr txBox="1"/>
          <p:nvPr/>
        </p:nvSpPr>
        <p:spPr>
          <a:xfrm>
            <a:off x="731519" y="1111050"/>
            <a:ext cx="10756670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This database contains 13 attributes and a target variable. It has 8 nominal values and 5 numeric values. The detailed description of all these features are as follows:</a:t>
            </a:r>
          </a:p>
          <a:p>
            <a:pPr algn="just" fontAlgn="base"/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Calibri Light" panose="020F0302020204030204" pitchFamily="34" charset="0"/>
              </a:rPr>
              <a:t> Age: Patients Age in years (Numeric)</a:t>
            </a:r>
          </a:p>
          <a:p>
            <a:pPr algn="just" fontAlgn="base">
              <a:buFont typeface="+mj-lt"/>
              <a:buAutoNum type="arabicPeriod"/>
            </a:pPr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Calibri Light" panose="020F0302020204030204" pitchFamily="34" charset="0"/>
              </a:rPr>
              <a:t> Sex: Gender (Male : 1; Female : 0) (Nominal)</a:t>
            </a:r>
          </a:p>
          <a:p>
            <a:pPr algn="just" fontAlgn="base">
              <a:buFont typeface="+mj-lt"/>
              <a:buAutoNum type="arabicPeriod"/>
            </a:pPr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Calibri Light" panose="020F0302020204030204" pitchFamily="34" charset="0"/>
              </a:rPr>
              <a:t> cp: Type of chest pain experienced by patient. This term categorized into 4 category.</a:t>
            </a:r>
            <a:br>
              <a:rPr lang="en-GB" sz="1600" b="0" i="0" dirty="0">
                <a:effectLst/>
                <a:latin typeface="Calibri Light" panose="020F0302020204030204" pitchFamily="34" charset="0"/>
              </a:rPr>
            </a:br>
            <a:r>
              <a:rPr lang="en-GB" sz="1600" b="0" i="0" dirty="0">
                <a:effectLst/>
                <a:latin typeface="Calibri Light" panose="020F0302020204030204" pitchFamily="34" charset="0"/>
              </a:rPr>
              <a:t>0 typical angina, 1 atypical angina, 2 non- anginal pain, 3 asymptomatic (Nominal)</a:t>
            </a:r>
          </a:p>
          <a:p>
            <a:pPr algn="just" fontAlgn="base">
              <a:buFont typeface="+mj-lt"/>
              <a:buAutoNum type="arabicPeriod"/>
            </a:pPr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Calibri Light" panose="020F0302020204030204" pitchFamily="34" charset="0"/>
              </a:rPr>
              <a:t> </a:t>
            </a:r>
            <a:r>
              <a:rPr lang="en-GB" sz="1600" b="0" i="0" dirty="0" err="1">
                <a:effectLst/>
                <a:latin typeface="Calibri Light" panose="020F0302020204030204" pitchFamily="34" charset="0"/>
              </a:rPr>
              <a:t>trestbps</a:t>
            </a:r>
            <a:r>
              <a:rPr lang="en-GB" sz="1600" b="0" i="0" dirty="0">
                <a:effectLst/>
                <a:latin typeface="Calibri Light" panose="020F0302020204030204" pitchFamily="34" charset="0"/>
              </a:rPr>
              <a:t>: patient's level of blood pressure at resting mode in mm/HG (Numerical)</a:t>
            </a:r>
          </a:p>
          <a:p>
            <a:pPr algn="just" fontAlgn="base">
              <a:buFont typeface="+mj-lt"/>
              <a:buAutoNum type="arabicPeriod"/>
            </a:pPr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Calibri Light" panose="020F0302020204030204" pitchFamily="34" charset="0"/>
              </a:rPr>
              <a:t> </a:t>
            </a:r>
            <a:r>
              <a:rPr lang="en-GB" sz="1600" b="0" i="0" dirty="0" err="1">
                <a:effectLst/>
                <a:latin typeface="Calibri Light" panose="020F0302020204030204" pitchFamily="34" charset="0"/>
              </a:rPr>
              <a:t>chol</a:t>
            </a:r>
            <a:r>
              <a:rPr lang="en-GB" sz="1600" b="0" i="0" dirty="0">
                <a:effectLst/>
                <a:latin typeface="Calibri Light" panose="020F0302020204030204" pitchFamily="34" charset="0"/>
              </a:rPr>
              <a:t>: Serum cholesterol in mg/dl (Numeric)</a:t>
            </a:r>
          </a:p>
          <a:p>
            <a:pPr algn="just" fontAlgn="base">
              <a:buFont typeface="+mj-lt"/>
              <a:buAutoNum type="arabicPeriod"/>
            </a:pPr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Calibri Light" panose="020F0302020204030204" pitchFamily="34" charset="0"/>
              </a:rPr>
              <a:t> </a:t>
            </a:r>
            <a:r>
              <a:rPr lang="en-GB" sz="1600" b="0" i="0" dirty="0" err="1">
                <a:effectLst/>
                <a:latin typeface="Calibri Light" panose="020F0302020204030204" pitchFamily="34" charset="0"/>
              </a:rPr>
              <a:t>fbs</a:t>
            </a:r>
            <a:r>
              <a:rPr lang="en-GB" sz="1600" b="0" i="0" dirty="0">
                <a:effectLst/>
                <a:latin typeface="Calibri Light" panose="020F0302020204030204" pitchFamily="34" charset="0"/>
              </a:rPr>
              <a:t>: Blood sugar levels on fasting &gt; 120 mg/dl represents as 1 in case of true and 0 as false (Nominal)</a:t>
            </a:r>
          </a:p>
          <a:p>
            <a:pPr algn="just" fontAlgn="base">
              <a:buFont typeface="+mj-lt"/>
              <a:buAutoNum type="arabicPeriod"/>
            </a:pPr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Calibri Light" panose="020F0302020204030204" pitchFamily="34" charset="0"/>
              </a:rPr>
              <a:t> </a:t>
            </a:r>
            <a:r>
              <a:rPr lang="en-GB" sz="1600" b="0" i="0" dirty="0" err="1">
                <a:effectLst/>
                <a:latin typeface="Calibri Light" panose="020F0302020204030204" pitchFamily="34" charset="0"/>
              </a:rPr>
              <a:t>restecg</a:t>
            </a:r>
            <a:r>
              <a:rPr lang="en-GB" sz="1600" b="0" i="0" dirty="0">
                <a:effectLst/>
                <a:latin typeface="Calibri Light" panose="020F0302020204030204" pitchFamily="34" charset="0"/>
              </a:rPr>
              <a:t>: Result of electrocardiogram while at rest are represented in 3 distinct values</a:t>
            </a:r>
            <a:br>
              <a:rPr lang="en-GB" sz="1600" b="0" i="0" dirty="0">
                <a:effectLst/>
                <a:latin typeface="Calibri Light" panose="020F0302020204030204" pitchFamily="34" charset="0"/>
              </a:rPr>
            </a:br>
            <a:r>
              <a:rPr lang="en-GB" sz="1600" b="0" i="0" dirty="0">
                <a:effectLst/>
                <a:latin typeface="Calibri Light" panose="020F0302020204030204" pitchFamily="34" charset="0"/>
              </a:rPr>
              <a:t>0 : Normal 1: having ST-T wave abnormality (T wave inversions and/or ST elevation or depression of &gt;</a:t>
            </a:r>
            <a:br>
              <a:rPr lang="en-GB" sz="1600" b="0" i="0" dirty="0">
                <a:effectLst/>
                <a:latin typeface="Calibri Light" panose="020F0302020204030204" pitchFamily="34" charset="0"/>
              </a:rPr>
            </a:br>
            <a:r>
              <a:rPr lang="en-GB" sz="1600" b="0" i="0" dirty="0">
                <a:effectLst/>
                <a:latin typeface="Calibri Light" panose="020F0302020204030204" pitchFamily="34" charset="0"/>
              </a:rPr>
              <a:t>0.05 mV) 2: showing probable or definite left ventricular </a:t>
            </a:r>
            <a:r>
              <a:rPr lang="en-GB" sz="1600" b="0" i="0" dirty="0" err="1">
                <a:effectLst/>
                <a:latin typeface="Calibri Light" panose="020F0302020204030204" pitchFamily="34" charset="0"/>
              </a:rPr>
              <a:t>hypertrophyby</a:t>
            </a:r>
            <a:r>
              <a:rPr lang="en-GB" sz="1600" b="0" i="0" dirty="0">
                <a:effectLst/>
                <a:latin typeface="Calibri Light" panose="020F0302020204030204" pitchFamily="34" charset="0"/>
              </a:rPr>
              <a:t> Estes' criteria (Nominal)</a:t>
            </a:r>
          </a:p>
          <a:p>
            <a:pPr algn="just" fontAlgn="base">
              <a:buFont typeface="+mj-lt"/>
              <a:buAutoNum type="arabicPeriod"/>
            </a:pPr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>
              <a:buFont typeface="+mj-lt"/>
              <a:buAutoNum type="arabicPeriod"/>
            </a:pPr>
            <a:r>
              <a:rPr lang="en-GB" sz="1600" b="0" i="0" dirty="0">
                <a:effectLst/>
                <a:latin typeface="Calibri Light" panose="020F0302020204030204" pitchFamily="34" charset="0"/>
              </a:rPr>
              <a:t> </a:t>
            </a:r>
            <a:r>
              <a:rPr lang="en-GB" sz="1600" b="0" i="0" dirty="0" err="1">
                <a:effectLst/>
                <a:latin typeface="Calibri Light" panose="020F0302020204030204" pitchFamily="34" charset="0"/>
              </a:rPr>
              <a:t>thalach</a:t>
            </a:r>
            <a:r>
              <a:rPr lang="en-GB" sz="1600" b="0" i="0" dirty="0">
                <a:effectLst/>
                <a:latin typeface="Calibri Light" panose="020F0302020204030204" pitchFamily="34" charset="0"/>
              </a:rPr>
              <a:t>: Maximum heart rate achieved (Numeric)</a:t>
            </a:r>
          </a:p>
        </p:txBody>
      </p:sp>
    </p:spTree>
    <p:extLst>
      <p:ext uri="{BB962C8B-B14F-4D97-AF65-F5344CB8AC3E}">
        <p14:creationId xmlns:p14="http://schemas.microsoft.com/office/powerpoint/2010/main" val="18981003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52635A84-5931-D1B3-DAA6-7EB2A6DD0E54}"/>
              </a:ext>
            </a:extLst>
          </p:cNvPr>
          <p:cNvSpPr txBox="1">
            <a:spLocks/>
          </p:cNvSpPr>
          <p:nvPr/>
        </p:nvSpPr>
        <p:spPr>
          <a:xfrm>
            <a:off x="957943" y="401074"/>
            <a:ext cx="10348687" cy="72945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Cleveland Heart Disease Dataset</a:t>
            </a:r>
            <a:endParaRPr lang="en-US" sz="5400" b="1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1E947D-40C2-4392-F916-F44FE28E2EE5}"/>
              </a:ext>
            </a:extLst>
          </p:cNvPr>
          <p:cNvSpPr txBox="1"/>
          <p:nvPr/>
        </p:nvSpPr>
        <p:spPr>
          <a:xfrm>
            <a:off x="731519" y="1282845"/>
            <a:ext cx="10623667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This database contains 13 attributes and a target variable. It has 8 nominal values and 5 numeric values. The detailed description of all these features are as follows:</a:t>
            </a:r>
          </a:p>
          <a:p>
            <a:pPr algn="just" fontAlgn="base"/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9. </a:t>
            </a:r>
            <a:r>
              <a:rPr lang="en-GB" sz="1600" b="0" i="0" dirty="0" err="1">
                <a:effectLst/>
                <a:latin typeface="Calibri Light" panose="020F0302020204030204" pitchFamily="34" charset="0"/>
              </a:rPr>
              <a:t>exang</a:t>
            </a:r>
            <a:r>
              <a:rPr lang="en-GB" sz="1600" b="0" i="0" dirty="0">
                <a:effectLst/>
                <a:latin typeface="Calibri Light" panose="020F0302020204030204" pitchFamily="34" charset="0"/>
              </a:rPr>
              <a:t>: Angina induced by exercise 0 depicting NO 1 depicting Yes (Nominal)</a:t>
            </a:r>
          </a:p>
          <a:p>
            <a:pPr algn="just" fontAlgn="base"/>
            <a:endParaRPr lang="en-GB" sz="1600" dirty="0">
              <a:latin typeface="Calibri Light" panose="020F0302020204030204" pitchFamily="34" charset="0"/>
            </a:endParaRPr>
          </a:p>
          <a:p>
            <a:pPr algn="just" fontAlgn="base"/>
            <a:r>
              <a:rPr lang="en-GB" sz="1600" dirty="0">
                <a:latin typeface="Calibri Light" panose="020F0302020204030204" pitchFamily="34" charset="0"/>
              </a:rPr>
              <a:t>10. </a:t>
            </a:r>
            <a:r>
              <a:rPr lang="en-GB" sz="1600" b="0" i="0" dirty="0" err="1">
                <a:effectLst/>
                <a:latin typeface="Calibri Light" panose="020F0302020204030204" pitchFamily="34" charset="0"/>
              </a:rPr>
              <a:t>oldpeak</a:t>
            </a:r>
            <a:r>
              <a:rPr lang="en-GB" sz="1600" b="0" i="0" dirty="0">
                <a:effectLst/>
                <a:latin typeface="Calibri Light" panose="020F0302020204030204" pitchFamily="34" charset="0"/>
              </a:rPr>
              <a:t>: Exercise induced ST-depression in relative with the state of rest (Numeric)</a:t>
            </a:r>
          </a:p>
          <a:p>
            <a:pPr algn="just" fontAlgn="base"/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11. slope: ST segment measured in terms of slope during peak exercise</a:t>
            </a:r>
          </a:p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0: up sloping; 1: flat; 2: down sloping(Nominal)</a:t>
            </a:r>
          </a:p>
          <a:p>
            <a:pPr algn="just" fontAlgn="base"/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12. ca: The number of major vessels (0–3)(nominal)</a:t>
            </a:r>
          </a:p>
          <a:p>
            <a:pPr algn="just" fontAlgn="base"/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13. </a:t>
            </a:r>
            <a:r>
              <a:rPr lang="en-GB" sz="1600" b="0" i="0" dirty="0" err="1">
                <a:effectLst/>
                <a:latin typeface="Calibri Light" panose="020F0302020204030204" pitchFamily="34" charset="0"/>
              </a:rPr>
              <a:t>thal</a:t>
            </a:r>
            <a:r>
              <a:rPr lang="en-GB" sz="1600" b="0" i="0" dirty="0">
                <a:effectLst/>
                <a:latin typeface="Calibri Light" panose="020F0302020204030204" pitchFamily="34" charset="0"/>
              </a:rPr>
              <a:t>: A blood disorder called thalassemia</a:t>
            </a:r>
          </a:p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0: NULL 1: normal blood flow 2: fixed defect (no blood flow in some part of the heart) 3: reversible defect (a blood flow is observed but it is not normal(nominal)</a:t>
            </a:r>
          </a:p>
          <a:p>
            <a:pPr algn="just" fontAlgn="base"/>
            <a:endParaRPr lang="en-GB" sz="1600" b="0" i="0" dirty="0">
              <a:effectLst/>
              <a:latin typeface="Calibri Light" panose="020F0302020204030204" pitchFamily="34" charset="0"/>
            </a:endParaRPr>
          </a:p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14. target: It is the target variable which we have to predict 1 means patient is suffering from heart disease and 0 means patient is normal.</a:t>
            </a:r>
          </a:p>
          <a:p>
            <a:pPr algn="just" fontAlgn="base"/>
            <a:r>
              <a:rPr lang="en-GB" sz="1600" b="1" i="0" dirty="0">
                <a:effectLst/>
                <a:latin typeface="Calibri Light" panose="020F0302020204030204" pitchFamily="34" charset="0"/>
              </a:rPr>
              <a:t>Variable to be predicted</a:t>
            </a:r>
          </a:p>
          <a:p>
            <a:pPr algn="just" fontAlgn="base"/>
            <a:r>
              <a:rPr lang="en-GB" sz="1600" b="0" i="0" dirty="0">
                <a:effectLst/>
                <a:latin typeface="Calibri Light" panose="020F0302020204030204" pitchFamily="34" charset="0"/>
              </a:rPr>
              <a:t>Absence (1) or presence (2) of heart disease</a:t>
            </a:r>
          </a:p>
        </p:txBody>
      </p:sp>
    </p:spTree>
    <p:extLst>
      <p:ext uri="{BB962C8B-B14F-4D97-AF65-F5344CB8AC3E}">
        <p14:creationId xmlns:p14="http://schemas.microsoft.com/office/powerpoint/2010/main" val="129080575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5135</TotalTime>
  <Words>1428</Words>
  <Application>Microsoft Office PowerPoint</Application>
  <PresentationFormat>Widescreen</PresentationFormat>
  <Paragraphs>167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Arial</vt:lpstr>
      <vt:lpstr>BlinkMacSystemFont</vt:lpstr>
      <vt:lpstr>Calibri Light</vt:lpstr>
      <vt:lpstr>Century Gothic</vt:lpstr>
      <vt:lpstr>Wingdings 3</vt:lpstr>
      <vt:lpstr>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Introduction to Feature Selection</vt:lpstr>
      <vt:lpstr>PowerPoint Presentation</vt:lpstr>
      <vt:lpstr>Supervise Learning: regression or classification</vt:lpstr>
      <vt:lpstr>BioMedical data: gene expression with p &gt;&gt; n</vt:lpstr>
      <vt:lpstr>Mối liên kết: Biến thể gen và bệnh di truyền</vt:lpstr>
      <vt:lpstr>How to generate genomic data: RNA-seq</vt:lpstr>
      <vt:lpstr>RNA-seq count table</vt:lpstr>
      <vt:lpstr>RNA-seq count table</vt:lpstr>
      <vt:lpstr>RNA-seq Downstream Analysis</vt:lpstr>
      <vt:lpstr>RNA-seq Downstream Analysis</vt:lpstr>
      <vt:lpstr>RNA-seq Downstream Analysis</vt:lpstr>
      <vt:lpstr>BioMedical data: DNA methylation (p &gt;&gt; n)</vt:lpstr>
      <vt:lpstr>BioMedical data: DNA methylation (p &gt;&gt; n)</vt:lpstr>
      <vt:lpstr>What is feature/variable selection?</vt:lpstr>
      <vt:lpstr>Why feature selection?</vt:lpstr>
      <vt:lpstr>How do we carry out feature selection? Supervised Feature Selection</vt:lpstr>
      <vt:lpstr>Model Selection vs Feature Selection</vt:lpstr>
      <vt:lpstr>Model selection: steps</vt:lpstr>
      <vt:lpstr>Model selection: steps</vt:lpstr>
      <vt:lpstr>Model selection: methods</vt:lpstr>
      <vt:lpstr>Feature Selection vs Feature Extraction/Engineering</vt:lpstr>
      <vt:lpstr>Feature Extraction/Engineering</vt:lpstr>
      <vt:lpstr>How do we carry out feature selection? Supervised Feature Selection</vt:lpstr>
      <vt:lpstr>Xin chân thành cảm ơn!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Luu Loi</dc:creator>
  <cp:lastModifiedBy>Luu Loi</cp:lastModifiedBy>
  <cp:revision>189</cp:revision>
  <dcterms:created xsi:type="dcterms:W3CDTF">2024-11-15T02:34:27Z</dcterms:created>
  <dcterms:modified xsi:type="dcterms:W3CDTF">2025-11-07T11:27:29Z</dcterms:modified>
</cp:coreProperties>
</file>